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1" r:id="rId3"/>
    <p:sldId id="264" r:id="rId4"/>
    <p:sldId id="274" r:id="rId5"/>
    <p:sldId id="276" r:id="rId6"/>
    <p:sldId id="277" r:id="rId7"/>
    <p:sldId id="278" r:id="rId8"/>
    <p:sldId id="279" r:id="rId9"/>
    <p:sldId id="282" r:id="rId10"/>
    <p:sldId id="280" r:id="rId11"/>
    <p:sldId id="28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2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9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09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09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91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1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88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9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2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8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9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9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5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9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1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E975-FD85-4E91-896F-21A5646E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649768"/>
            <a:ext cx="10364451" cy="3341086"/>
          </a:xfrm>
        </p:spPr>
        <p:txBody>
          <a:bodyPr/>
          <a:lstStyle/>
          <a:p>
            <a:r>
              <a:rPr lang="fi-FI" dirty="0"/>
              <a:t>BETONIN HUOKOSTAMINEN</a:t>
            </a:r>
            <a:br>
              <a:rPr lang="fi-FI" dirty="0"/>
            </a:br>
            <a:r>
              <a:rPr lang="fi-FI" dirty="0"/>
              <a:t>- on prosessi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16.3.2021</a:t>
            </a:r>
            <a:br>
              <a:rPr lang="fi-FI" dirty="0"/>
            </a:br>
            <a:r>
              <a:rPr lang="fi-FI" dirty="0"/>
              <a:t>Kai Salo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0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9">
            <a:extLst>
              <a:ext uri="{FF2B5EF4-FFF2-40B4-BE49-F238E27FC236}">
                <a16:creationId xmlns:a16="http://schemas.microsoft.com/office/drawing/2014/main" id="{6DA8DE88-543E-4518-848C-FC0AB4D1F582}"/>
              </a:ext>
            </a:extLst>
          </p:cNvPr>
          <p:cNvSpPr txBox="1"/>
          <p:nvPr/>
        </p:nvSpPr>
        <p:spPr>
          <a:xfrm>
            <a:off x="9743728" y="0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50" dirty="0"/>
              <a:t>Laatija: Kai Salo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FEE357-9D72-47F1-8344-DE95A33E007E}"/>
              </a:ext>
            </a:extLst>
          </p:cNvPr>
          <p:cNvSpPr txBox="1">
            <a:spLocks/>
          </p:cNvSpPr>
          <p:nvPr/>
        </p:nvSpPr>
        <p:spPr>
          <a:xfrm>
            <a:off x="1452464" y="1317072"/>
            <a:ext cx="8291264" cy="2502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Suomessa pakkasrasitettujen betonirakenteiden valmistaminen huokostetusta betonista mahdollistaa kestävän kehityksen mukaisen säilyvyyden tavoittelun </a:t>
            </a:r>
          </a:p>
          <a:p>
            <a:pPr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Huokostetun betonin työstettävyysominaisuudet paranevat</a:t>
            </a:r>
          </a:p>
          <a:p>
            <a:pPr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Huokostaminen häiritsee / katkoo betonin kapillaariverkostoa, joten betoni on vesitiiviimpää</a:t>
            </a:r>
          </a:p>
          <a:p>
            <a:pPr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Huokostetun betonin koossapysyvyys ja stabiilius on parempi</a:t>
            </a:r>
          </a:p>
          <a:p>
            <a:pPr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Myös pakkasbetoni on hyvä </a:t>
            </a:r>
            <a:r>
              <a:rPr lang="fi-FI" sz="1800" kern="0" dirty="0" err="1">
                <a:latin typeface="+mj-lt"/>
              </a:rPr>
              <a:t>huokostaa</a:t>
            </a:r>
            <a:r>
              <a:rPr lang="fi-FI" sz="1800" kern="0" dirty="0">
                <a:latin typeface="+mj-lt"/>
              </a:rPr>
              <a:t>, jotta riskit pienenevät, vaikka käytetäänkin pakkassuoja-ainetta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4DB8E9-F88F-43F2-8FBD-E8D3DA2541A6}"/>
              </a:ext>
            </a:extLst>
          </p:cNvPr>
          <p:cNvSpPr/>
          <p:nvPr/>
        </p:nvSpPr>
        <p:spPr>
          <a:xfrm>
            <a:off x="3253960" y="462329"/>
            <a:ext cx="4688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cap="all" dirty="0">
                <a:latin typeface="+mj-lt"/>
              </a:rPr>
              <a:t>HUOKOSTAMISEN EDUT</a:t>
            </a:r>
            <a:endParaRPr lang="en-US" sz="3600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82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9">
            <a:extLst>
              <a:ext uri="{FF2B5EF4-FFF2-40B4-BE49-F238E27FC236}">
                <a16:creationId xmlns:a16="http://schemas.microsoft.com/office/drawing/2014/main" id="{6DA8DE88-543E-4518-848C-FC0AB4D1F582}"/>
              </a:ext>
            </a:extLst>
          </p:cNvPr>
          <p:cNvSpPr txBox="1"/>
          <p:nvPr/>
        </p:nvSpPr>
        <p:spPr>
          <a:xfrm>
            <a:off x="9743728" y="0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50" dirty="0"/>
              <a:t>Laatija: Kai Salo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FEE357-9D72-47F1-8344-DE95A33E007E}"/>
              </a:ext>
            </a:extLst>
          </p:cNvPr>
          <p:cNvSpPr txBox="1">
            <a:spLocks/>
          </p:cNvSpPr>
          <p:nvPr/>
        </p:nvSpPr>
        <p:spPr>
          <a:xfrm>
            <a:off x="1594506" y="1698812"/>
            <a:ext cx="8291264" cy="2502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</a:pPr>
            <a:r>
              <a:rPr lang="fi-FI" sz="3200" kern="0" dirty="0">
                <a:latin typeface="+mj-lt"/>
              </a:rPr>
              <a:t>Onnistuneita valuja </a:t>
            </a:r>
          </a:p>
          <a:p>
            <a:pPr algn="ctr" eaLnBrk="0" fontAlgn="base" hangingPunct="0">
              <a:spcAft>
                <a:spcPct val="0"/>
              </a:spcAft>
            </a:pPr>
            <a:endParaRPr lang="fi-FI" sz="3200" kern="0" dirty="0">
              <a:latin typeface="+mj-lt"/>
            </a:endParaRPr>
          </a:p>
          <a:p>
            <a:pPr algn="ctr" eaLnBrk="0" fontAlgn="base" hangingPunct="0">
              <a:spcAft>
                <a:spcPct val="0"/>
              </a:spcAft>
            </a:pPr>
            <a:r>
              <a:rPr lang="fi-FI" sz="3200" kern="0" dirty="0">
                <a:latin typeface="+mj-lt"/>
              </a:rPr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676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0876194-F780-48A9-8BA1-DB50A70D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       FINCAA   					EFCA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1312FF0-882F-4DD4-B282-70991ECC30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593" y="1896038"/>
            <a:ext cx="5524348" cy="373512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altLang="en-US" sz="2400" dirty="0">
                <a:sym typeface="Symbol" pitchFamily="18" charset="2"/>
              </a:rPr>
              <a:t>Suomen betoNilisäaineyhdistys ry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altLang="en-US" sz="1600" dirty="0">
                <a:sym typeface="Symbol" pitchFamily="18" charset="2"/>
              </a:rPr>
              <a:t>  (finnish concrete admixture association)</a:t>
            </a:r>
          </a:p>
          <a:p>
            <a:pPr marL="0" indent="0">
              <a:lnSpc>
                <a:spcPct val="90000"/>
              </a:lnSpc>
              <a:buNone/>
            </a:pPr>
            <a:endParaRPr lang="fi-FI" altLang="en-US" sz="16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altLang="en-US" sz="1600" b="1" dirty="0">
                <a:sym typeface="Symbol" pitchFamily="18" charset="2"/>
              </a:rPr>
              <a:t>   Kai Salo </a:t>
            </a:r>
            <a:r>
              <a:rPr lang="fi-FI" altLang="en-US" sz="1200" cap="small" dirty="0">
                <a:sym typeface="Symbol" pitchFamily="18" charset="2"/>
              </a:rPr>
              <a:t>Oy Sika Finland Ab,  puheenjohtaja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altLang="en-US" sz="1600" b="1" dirty="0">
                <a:sym typeface="Symbol" pitchFamily="18" charset="2"/>
              </a:rPr>
              <a:t>   Marko kaisanlahti </a:t>
            </a:r>
            <a:r>
              <a:rPr lang="fi-FI" altLang="en-US" sz="1200" cap="small" dirty="0">
                <a:sym typeface="Symbol" pitchFamily="18" charset="2"/>
              </a:rPr>
              <a:t>BASF Oy, varapuheenjohtaja, tekninen komitea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altLang="en-US" sz="1600" b="1" dirty="0">
                <a:sym typeface="Symbol" pitchFamily="18" charset="2"/>
              </a:rPr>
              <a:t>   Satu kosomaa  </a:t>
            </a:r>
            <a:r>
              <a:rPr lang="fi-FI" altLang="en-US" sz="1200" cap="small" dirty="0">
                <a:sym typeface="Symbol" pitchFamily="18" charset="2"/>
              </a:rPr>
              <a:t>Finnsementti Oy, ympäristökomitea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altLang="en-US" sz="1600" b="1" dirty="0">
                <a:sym typeface="Symbol" pitchFamily="18" charset="2"/>
              </a:rPr>
              <a:t>   Tarja salmimies </a:t>
            </a:r>
            <a:r>
              <a:rPr lang="fi-FI" altLang="en-US" sz="1600" dirty="0">
                <a:sym typeface="Symbol" pitchFamily="18" charset="2"/>
              </a:rPr>
              <a:t> </a:t>
            </a:r>
            <a:r>
              <a:rPr lang="fi-FI" altLang="en-US" sz="1200" cap="small" dirty="0">
                <a:sym typeface="Symbol" pitchFamily="18" charset="2"/>
              </a:rPr>
              <a:t>Semtu Oy, sihteeri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altLang="en-US" sz="1600" b="1" dirty="0">
                <a:sym typeface="Symbol" pitchFamily="18" charset="2"/>
              </a:rPr>
              <a:t>   Sami vuorikoski</a:t>
            </a:r>
            <a:r>
              <a:rPr lang="fi-FI" altLang="en-US" sz="1600" dirty="0">
                <a:sym typeface="Symbol" pitchFamily="18" charset="2"/>
              </a:rPr>
              <a:t>  </a:t>
            </a:r>
            <a:r>
              <a:rPr lang="fi-FI" altLang="en-US" sz="1200" cap="small" dirty="0">
                <a:sym typeface="Symbol" pitchFamily="18" charset="2"/>
              </a:rPr>
              <a:t>Mapei Oy, jäsen</a:t>
            </a:r>
          </a:p>
          <a:p>
            <a:pPr marL="0" indent="0">
              <a:lnSpc>
                <a:spcPct val="90000"/>
              </a:lnSpc>
              <a:buNone/>
            </a:pPr>
            <a:endParaRPr lang="fi-FI" altLang="en-US" sz="1600" dirty="0">
              <a:sym typeface="Symbol" pitchFamily="18" charset="2"/>
            </a:endParaRPr>
          </a:p>
          <a:p>
            <a:pPr lvl="1">
              <a:lnSpc>
                <a:spcPct val="90000"/>
              </a:lnSpc>
              <a:buFont typeface="Times" pitchFamily="18" charset="0"/>
              <a:buNone/>
            </a:pPr>
            <a:r>
              <a:rPr lang="fi-FI" altLang="en-US" dirty="0">
                <a:sym typeface="Symbol" pitchFamily="18" charset="2"/>
              </a:rPr>
              <a:t>		</a:t>
            </a:r>
          </a:p>
          <a:p>
            <a:endParaRPr lang="fi-FI" dirty="0"/>
          </a:p>
        </p:txBody>
      </p:sp>
      <p:sp>
        <p:nvSpPr>
          <p:cNvPr id="6" name="Tekstiruutu 9">
            <a:extLst>
              <a:ext uri="{FF2B5EF4-FFF2-40B4-BE49-F238E27FC236}">
                <a16:creationId xmlns:a16="http://schemas.microsoft.com/office/drawing/2014/main" id="{9C204CAE-9DD7-48B0-BAEB-DCC161DBCFBB}"/>
              </a:ext>
            </a:extLst>
          </p:cNvPr>
          <p:cNvSpPr txBox="1"/>
          <p:nvPr/>
        </p:nvSpPr>
        <p:spPr>
          <a:xfrm>
            <a:off x="9743728" y="0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50" dirty="0"/>
              <a:t>Laatija: Tarja Salmimies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66DD8-FBA8-4654-8F69-09E8219A0D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524348" cy="3424107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  SACA, ruotsi		FSHBZ, sveitsi</a:t>
            </a:r>
          </a:p>
          <a:p>
            <a:pPr marL="0" indent="0">
              <a:buNone/>
            </a:pPr>
            <a:r>
              <a:rPr lang="fi-FI" dirty="0"/>
              <a:t>   NCCA, norja		ASSIAD, italia</a:t>
            </a:r>
          </a:p>
          <a:p>
            <a:pPr marL="0" indent="0">
              <a:buNone/>
            </a:pPr>
            <a:r>
              <a:rPr lang="fi-FI" dirty="0"/>
              <a:t>   DBC, saksa		ANFAH, espanja	</a:t>
            </a:r>
          </a:p>
          <a:p>
            <a:pPr marL="0" indent="0">
              <a:buNone/>
            </a:pPr>
            <a:r>
              <a:rPr lang="fi-FI" dirty="0"/>
              <a:t>   VHB, hollanti		caa, iso-britannia</a:t>
            </a:r>
          </a:p>
          <a:p>
            <a:pPr marL="0" indent="0">
              <a:buNone/>
            </a:pPr>
            <a:r>
              <a:rPr lang="fi-FI" dirty="0"/>
              <a:t>   FIPAH, belgia		küb, turkki</a:t>
            </a:r>
          </a:p>
          <a:p>
            <a:pPr marL="0" indent="0">
              <a:buNone/>
            </a:pPr>
            <a:r>
              <a:rPr lang="fi-FI" dirty="0"/>
              <a:t>   Synad, ranska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5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C03099-465C-4189-A5C1-AE1497A9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 934-2 STANDARDIN MUKAINEN LISÄAINEIDEN JAOTTELU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F53F48-541F-44C3-8FA4-149790EF58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14695"/>
            <a:ext cx="5106027" cy="3027156"/>
          </a:xfrm>
        </p:spPr>
        <p:txBody>
          <a:bodyPr>
            <a:normAutofit/>
          </a:bodyPr>
          <a:lstStyle/>
          <a:p>
            <a:r>
              <a:rPr lang="fi-FI" sz="1600" dirty="0"/>
              <a:t>NOTKISTIN			2</a:t>
            </a:r>
          </a:p>
          <a:p>
            <a:r>
              <a:rPr lang="fi-FI" sz="1600" dirty="0"/>
              <a:t>TEHONOTKISTIN/NESTEYTIN	       3.1/3.2</a:t>
            </a:r>
          </a:p>
          <a:p>
            <a:r>
              <a:rPr lang="fi-FI" sz="1600" dirty="0"/>
              <a:t>VEDEN EROTTUMISTA VÄHENTÄVÄT          4 </a:t>
            </a:r>
          </a:p>
          <a:p>
            <a:r>
              <a:rPr lang="fi-FI" sz="1600" dirty="0"/>
              <a:t>HUOKOSTAVAT 			5</a:t>
            </a:r>
          </a:p>
          <a:p>
            <a:r>
              <a:rPr lang="fi-FI" sz="1600" dirty="0"/>
              <a:t>SITOUTUMISTA KIIHDYTTÄVÄT 		6</a:t>
            </a:r>
          </a:p>
          <a:p>
            <a:r>
              <a:rPr lang="fi-FI" sz="1600" dirty="0"/>
              <a:t>KOVETTUMISTA KIIHDYTTÄVÄT		7</a:t>
            </a:r>
          </a:p>
          <a:p>
            <a:r>
              <a:rPr lang="fi-FI" sz="1600" dirty="0"/>
              <a:t>SITOUTUMISTA HIDASTAVAT		8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B0EA61D-D468-4C58-9E37-2CA0A3942B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214694"/>
            <a:ext cx="5880100" cy="3027157"/>
          </a:xfrm>
        </p:spPr>
        <p:txBody>
          <a:bodyPr>
            <a:normAutofit/>
          </a:bodyPr>
          <a:lstStyle/>
          <a:p>
            <a:r>
              <a:rPr lang="fi-FI" sz="1600" dirty="0"/>
              <a:t>VEDEN IMEYTYMISTÄ ESTÄVÄT			9</a:t>
            </a:r>
          </a:p>
          <a:p>
            <a:r>
              <a:rPr lang="fi-FI" sz="1600" dirty="0"/>
              <a:t>SITOUTUMISTA HIDASTAVAT NOTKISTIMET              10</a:t>
            </a:r>
          </a:p>
          <a:p>
            <a:r>
              <a:rPr lang="fi-FI" sz="1600" dirty="0"/>
              <a:t>SITOUTUMISTA HIDASTAVAT TEHONOTKISTIMET      11</a:t>
            </a:r>
          </a:p>
          <a:p>
            <a:r>
              <a:rPr lang="fi-FI" sz="1600" dirty="0"/>
              <a:t>SITOUTUMISTA KIIHDYTTÄVÄT NOTKISTIMET           12</a:t>
            </a:r>
          </a:p>
          <a:p>
            <a:r>
              <a:rPr lang="fi-FI" sz="1600" dirty="0"/>
              <a:t>VISKOSITEETIN SÄÄTÖAINEET		              13</a:t>
            </a:r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F2AB7685-2D02-4FA5-AF8A-F821B38A3CD0}"/>
              </a:ext>
            </a:extLst>
          </p:cNvPr>
          <p:cNvSpPr txBox="1"/>
          <p:nvPr/>
        </p:nvSpPr>
        <p:spPr>
          <a:xfrm>
            <a:off x="9743728" y="0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50" dirty="0"/>
              <a:t>Laatija: Tarja Salmimies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3E3B4-0294-4D4E-8202-E91927E2F062}"/>
              </a:ext>
            </a:extLst>
          </p:cNvPr>
          <p:cNvSpPr txBox="1"/>
          <p:nvPr/>
        </p:nvSpPr>
        <p:spPr>
          <a:xfrm>
            <a:off x="913775" y="5613991"/>
            <a:ext cx="10165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MUITA LISÄAINEITA JOILLE EI VIELÄ OLE EN-STANDARDIA: KUTISTUMANESTOAINE, UPPOBETONI, VAAHTOBETONI ...</a:t>
            </a:r>
          </a:p>
        </p:txBody>
      </p:sp>
    </p:spTree>
    <p:extLst>
      <p:ext uri="{BB962C8B-B14F-4D97-AF65-F5344CB8AC3E}">
        <p14:creationId xmlns:p14="http://schemas.microsoft.com/office/powerpoint/2010/main" val="218872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C03099-465C-4189-A5C1-AE1497A9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115730"/>
            <a:ext cx="10364451" cy="1596177"/>
          </a:xfrm>
        </p:spPr>
        <p:txBody>
          <a:bodyPr/>
          <a:lstStyle/>
          <a:p>
            <a:r>
              <a:rPr lang="fi-FI" dirty="0"/>
              <a:t>HUOKOSTAVAT lisäaineet</a:t>
            </a:r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F2AB7685-2D02-4FA5-AF8A-F821B38A3CD0}"/>
              </a:ext>
            </a:extLst>
          </p:cNvPr>
          <p:cNvSpPr txBox="1"/>
          <p:nvPr/>
        </p:nvSpPr>
        <p:spPr>
          <a:xfrm>
            <a:off x="9743728" y="0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50" dirty="0"/>
              <a:t>Laatija: Kai Salo</a:t>
            </a:r>
          </a:p>
        </p:txBody>
      </p:sp>
      <p:pic>
        <p:nvPicPr>
          <p:cNvPr id="16" name="Picture 2" descr="C:\Documents and Settings\salo.kai\Omat tiedostot\Omat kuvatiedostot\2006-03-13\2006-03-13 166.jpg">
            <a:extLst>
              <a:ext uri="{FF2B5EF4-FFF2-40B4-BE49-F238E27FC236}">
                <a16:creationId xmlns:a16="http://schemas.microsoft.com/office/drawing/2014/main" id="{E8C09659-5889-4C5A-900B-B32E5D62166D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36" y="1575735"/>
            <a:ext cx="3196244" cy="20158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Kuva 3">
            <a:extLst>
              <a:ext uri="{FF2B5EF4-FFF2-40B4-BE49-F238E27FC236}">
                <a16:creationId xmlns:a16="http://schemas.microsoft.com/office/drawing/2014/main" id="{87C84CA6-5DB9-4AB3-B84A-ADC25EB3D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60" y="3686859"/>
            <a:ext cx="3195320" cy="2125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8EFA7197-121D-4E7A-83AB-6672465093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1320" y="1575735"/>
            <a:ext cx="7751928" cy="4415632"/>
          </a:xfrm>
        </p:spPr>
        <p:txBody>
          <a:bodyPr>
            <a:noAutofit/>
          </a:bodyPr>
          <a:lstStyle/>
          <a:p>
            <a:r>
              <a:rPr lang="fi-FI" sz="1800" dirty="0" err="1"/>
              <a:t>Huokostamalla</a:t>
            </a:r>
            <a:r>
              <a:rPr lang="fi-FI" sz="1800" dirty="0"/>
              <a:t> (ilmamäärä 1-2% → 4,5-7%) parannetaan betonin pakkasen-kestävyyttä </a:t>
            </a:r>
          </a:p>
          <a:p>
            <a:r>
              <a:rPr lang="fi-FI" sz="1800" b="1" dirty="0"/>
              <a:t>Kosteana</a:t>
            </a:r>
            <a:r>
              <a:rPr lang="fi-FI" sz="1800" dirty="0"/>
              <a:t> jäätyvä betoni vaurioituu ilman </a:t>
            </a:r>
            <a:r>
              <a:rPr lang="fi-FI" sz="1800" dirty="0" err="1"/>
              <a:t>suojahuokostusta</a:t>
            </a:r>
            <a:r>
              <a:rPr lang="fi-FI" sz="1800" dirty="0"/>
              <a:t> vuosien kuluessa</a:t>
            </a:r>
          </a:p>
          <a:p>
            <a:r>
              <a:rPr lang="fi-FI" sz="1800" b="1" dirty="0"/>
              <a:t>Suolat</a:t>
            </a:r>
            <a:r>
              <a:rPr lang="fi-FI" sz="1800" dirty="0"/>
              <a:t> (maantiesuolaus, merivesi) pahentavat toistuvan jäätymisen ja sulamisen rasitusta</a:t>
            </a:r>
          </a:p>
          <a:p>
            <a:r>
              <a:rPr lang="fi-FI" sz="1800" dirty="0"/>
              <a:t>Yleisesti hyväksytty käsitys on, että  jäätyessään laajeneva vesi voi käyttää suojahuokosia laajentumisastioina</a:t>
            </a:r>
          </a:p>
          <a:p>
            <a:r>
              <a:rPr lang="fi-FI" sz="1800" dirty="0"/>
              <a:t>SUOJAhuokosTEN tulee olla sopivan lähellä toisiaan → huokosjako, NOPEIN TAPA VAKUUTTUA PAKKASENKESTÄVYYDESTÄ</a:t>
            </a:r>
          </a:p>
        </p:txBody>
      </p:sp>
    </p:spTree>
    <p:extLst>
      <p:ext uri="{BB962C8B-B14F-4D97-AF65-F5344CB8AC3E}">
        <p14:creationId xmlns:p14="http://schemas.microsoft.com/office/powerpoint/2010/main" val="205278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54A1-8821-4ED1-ABE6-0AFBCA73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13" y="-144879"/>
            <a:ext cx="10364451" cy="1596177"/>
          </a:xfrm>
        </p:spPr>
        <p:txBody>
          <a:bodyPr/>
          <a:lstStyle/>
          <a:p>
            <a:r>
              <a:rPr lang="fi-FI" dirty="0"/>
              <a:t>HUOKOSTIMEN TOIMINTA</a:t>
            </a:r>
            <a:endParaRPr lang="en-US" dirty="0"/>
          </a:p>
        </p:txBody>
      </p:sp>
      <p:sp>
        <p:nvSpPr>
          <p:cNvPr id="7" name="Tekstiruutu 9">
            <a:extLst>
              <a:ext uri="{FF2B5EF4-FFF2-40B4-BE49-F238E27FC236}">
                <a16:creationId xmlns:a16="http://schemas.microsoft.com/office/drawing/2014/main" id="{E2FCA2DD-1C81-4FB2-9C68-46B49818E9D2}"/>
              </a:ext>
            </a:extLst>
          </p:cNvPr>
          <p:cNvSpPr txBox="1"/>
          <p:nvPr/>
        </p:nvSpPr>
        <p:spPr>
          <a:xfrm>
            <a:off x="9743728" y="0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50" dirty="0"/>
              <a:t>Laatija: Kai Salo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206420E-75A4-4F90-A737-4B831D47A7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2835" y="3566808"/>
            <a:ext cx="11270594" cy="3291192"/>
          </a:xfrm>
        </p:spPr>
        <p:txBody>
          <a:bodyPr>
            <a:normAutofit fontScale="92500" lnSpcReduction="20000"/>
          </a:bodyPr>
          <a:lstStyle/>
          <a:p>
            <a:pPr marL="457200" lvl="0" indent="-457200" eaLnBrk="0" fontAlgn="base" hangingPunct="0">
              <a:spcAft>
                <a:spcPct val="0"/>
              </a:spcAft>
            </a:pPr>
            <a:endParaRPr lang="fi-FI" sz="1600" kern="0" dirty="0">
              <a:latin typeface="+mj-lt"/>
            </a:endParaRP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600" kern="0" dirty="0"/>
              <a:t>Sama ilma-% (tilavuus) pieniä kuplia vaatii enemmän huokostinta (”pallojen maalaamiseen”) kuin isot kuplat – vertaa fillerin vedentarve vs. 16 mm kiviaines (samat kilomäärät)</a:t>
            </a:r>
          </a:p>
          <a:p>
            <a:pPr marL="457200" lvl="0" indent="-457200" eaLnBrk="0" fontAlgn="base" hangingPunct="0">
              <a:spcAft>
                <a:spcPct val="0"/>
              </a:spcAft>
            </a:pPr>
            <a:r>
              <a:rPr lang="fi-FI" sz="1600" kern="0" dirty="0">
                <a:latin typeface="+mj-lt"/>
              </a:rPr>
              <a:t>Huokostin ei itse synnytä ilmaa, vaan vangitsee (stabiloi) sen veteen oikean kokoisina palloina – suojahuokosina (0,02 – 0,80 mm)</a:t>
            </a:r>
          </a:p>
          <a:p>
            <a:pPr marL="457200" lvl="0" indent="-457200" eaLnBrk="0" fontAlgn="base" hangingPunct="0">
              <a:spcAft>
                <a:spcPct val="0"/>
              </a:spcAft>
            </a:pPr>
            <a:r>
              <a:rPr lang="fi-FI" sz="1600" kern="0" dirty="0">
                <a:latin typeface="+mj-lt"/>
              </a:rPr>
              <a:t>Vasta riittävällä sekoittamisella syntyy </a:t>
            </a:r>
            <a:r>
              <a:rPr lang="fi-FI" sz="1600" kern="0" dirty="0" err="1">
                <a:latin typeface="+mj-lt"/>
              </a:rPr>
              <a:t>huokostinannostusta</a:t>
            </a:r>
            <a:r>
              <a:rPr lang="fi-FI" sz="1600" kern="0" dirty="0">
                <a:latin typeface="+mj-lt"/>
              </a:rPr>
              <a:t> vastaava määrä toivotun kokoisia ilmahuokosia (ilma jauhautuu hienoksi)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600" kern="0" dirty="0">
                <a:latin typeface="+mj-lt"/>
              </a:rPr>
              <a:t>Suojahuokoset kiinnittyvät sementti- ja kiviainesrakeiden pintaan vettä hylkien ja sähkövarauksen vuoksi</a:t>
            </a:r>
          </a:p>
          <a:p>
            <a:pPr marL="457200" lvl="0" indent="-457200" eaLnBrk="0" fontAlgn="base" hangingPunct="0">
              <a:spcAft>
                <a:spcPct val="0"/>
              </a:spcAft>
            </a:pPr>
            <a:r>
              <a:rPr lang="fi-FI" sz="1600" kern="0" dirty="0" err="1">
                <a:latin typeface="+mj-lt"/>
              </a:rPr>
              <a:t>Huokostimen</a:t>
            </a:r>
            <a:r>
              <a:rPr lang="fi-FI" sz="1600" kern="0" dirty="0">
                <a:latin typeface="+mj-lt"/>
              </a:rPr>
              <a:t> toimintaan tarvitaan luonnollisesti myös vapaata vettä</a:t>
            </a:r>
          </a:p>
          <a:p>
            <a:pPr marL="457200" lvl="0" indent="-457200" eaLnBrk="0" fontAlgn="base" hangingPunct="0">
              <a:spcAft>
                <a:spcPct val="0"/>
              </a:spcAft>
            </a:pPr>
            <a:r>
              <a:rPr lang="fi-FI" sz="1600" kern="0" dirty="0">
                <a:latin typeface="+mj-lt"/>
              </a:rPr>
              <a:t>Niinpä esimerkiksi maakostean betonin </a:t>
            </a:r>
            <a:r>
              <a:rPr lang="fi-FI" sz="1600" kern="0" dirty="0" err="1">
                <a:latin typeface="+mj-lt"/>
              </a:rPr>
              <a:t>huokostaminen</a:t>
            </a:r>
            <a:r>
              <a:rPr lang="fi-FI" sz="1600" kern="0" dirty="0">
                <a:latin typeface="+mj-lt"/>
              </a:rPr>
              <a:t> on melko mahdotonta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CB02C3E-918F-404F-802E-2D4050B3945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20" y="998337"/>
            <a:ext cx="4248086" cy="27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EB0F36-08E5-4952-91DF-A0E850FBAD12}"/>
              </a:ext>
            </a:extLst>
          </p:cNvPr>
          <p:cNvSpPr txBox="1"/>
          <p:nvPr/>
        </p:nvSpPr>
        <p:spPr>
          <a:xfrm>
            <a:off x="212835" y="1584595"/>
            <a:ext cx="616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Aft>
                <a:spcPct val="0"/>
              </a:spcAft>
            </a:pPr>
            <a:r>
              <a:rPr lang="fi-FI" sz="1600" kern="0" cap="all" dirty="0"/>
              <a:t>Huokostimen toiminta perustuu pinta-aktiivisiin molekyyleihin, joilla on vettä hylkivä ja veteen hakeutuva pää ( - )</a:t>
            </a:r>
          </a:p>
          <a:p>
            <a:pPr marL="457200" lvl="0" indent="-457200" eaLnBrk="0" fontAlgn="base" hangingPunct="0">
              <a:spcAft>
                <a:spcPct val="0"/>
              </a:spcAft>
            </a:pPr>
            <a:endParaRPr lang="fi-FI" sz="1600" kern="0" cap="all" dirty="0"/>
          </a:p>
          <a:p>
            <a:pPr marL="457200" lvl="0" indent="-457200" eaLnBrk="0" fontAlgn="base" hangingPunct="0">
              <a:spcAft>
                <a:spcPct val="0"/>
              </a:spcAft>
            </a:pPr>
            <a:r>
              <a:rPr lang="fi-FI" sz="1600" kern="0" cap="all" dirty="0"/>
              <a:t>Käytännössä huokostin muodostaa siis sitä enemmän veden ja ilman välistä kalvoa mitä enemmän huokostinta annostellaan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020B52-DD00-4840-921E-221EB1A5CA26}"/>
              </a:ext>
            </a:extLst>
          </p:cNvPr>
          <p:cNvSpPr/>
          <p:nvPr/>
        </p:nvSpPr>
        <p:spPr>
          <a:xfrm>
            <a:off x="7130642" y="3145872"/>
            <a:ext cx="1770077" cy="51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4D2A05-7A7F-4688-B351-A8C3DC1A03FC}"/>
              </a:ext>
            </a:extLst>
          </p:cNvPr>
          <p:cNvSpPr/>
          <p:nvPr/>
        </p:nvSpPr>
        <p:spPr>
          <a:xfrm>
            <a:off x="2975081" y="366911"/>
            <a:ext cx="6972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cap="all" dirty="0">
                <a:latin typeface="+mj-lt"/>
              </a:rPr>
              <a:t>Huomioitavaa (ilman laadusta)</a:t>
            </a:r>
            <a:endParaRPr lang="en-US" sz="3600" cap="all" dirty="0">
              <a:latin typeface="+mj-lt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2C3C0FA1-C9DF-4DA3-9EEF-08C0DDF4B3B3}"/>
              </a:ext>
            </a:extLst>
          </p:cNvPr>
          <p:cNvSpPr txBox="1">
            <a:spLocks/>
          </p:cNvSpPr>
          <p:nvPr/>
        </p:nvSpPr>
        <p:spPr>
          <a:xfrm>
            <a:off x="1536582" y="1166018"/>
            <a:ext cx="9385884" cy="4773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Hyvin pienellä huokostinannoksella saatu (n. 5%) ilmamäärä tai </a:t>
            </a:r>
            <a:r>
              <a:rPr lang="fi-FI" sz="1800" b="1" kern="0" dirty="0">
                <a:latin typeface="+mj-lt"/>
              </a:rPr>
              <a:t>pienellä annostuksen kasvulla saatu poikkeuksellisen iso ilmamäärän nousu voi viitata huonolaatuiseen (karkeaan) ilmaan – huono huokosjako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Hyvän huokosjaon saavuttamiseksi tulee massaa sekoittaa riittävän pitkään myllyssä</a:t>
            </a:r>
            <a:r>
              <a:rPr lang="fi-FI" sz="1800" baseline="30000" dirty="0"/>
              <a:t>(1)</a:t>
            </a:r>
            <a:r>
              <a:rPr lang="fi-FI" sz="1800" kern="0" dirty="0">
                <a:latin typeface="+mj-lt"/>
              </a:rPr>
              <a:t> – tämä maltillistaa myös mahdollista ilmamäärän kasvua myöhemmin</a:t>
            </a:r>
            <a:r>
              <a:rPr lang="fi-FI" sz="1800" baseline="30000" dirty="0"/>
              <a:t>(2)</a:t>
            </a:r>
            <a:endParaRPr lang="fi-FI" sz="1800" kern="0" dirty="0">
              <a:latin typeface="+mj-lt"/>
            </a:endParaRP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Suuret huokoset jauhautuvat pienemmiksi lisäämällä alle 0,1 mm (mielellään murskatun) kiviaineksen osuutta</a:t>
            </a:r>
            <a:r>
              <a:rPr lang="fi-FI" sz="1800" baseline="30000" dirty="0"/>
              <a:t>(1)</a:t>
            </a:r>
            <a:r>
              <a:rPr lang="fi-FI" sz="1800" kern="0" dirty="0">
                <a:latin typeface="+mj-lt"/>
              </a:rPr>
              <a:t> – tällöin voidaan lisätä huokostinta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Myös sementin määrän lisäys voi auttaa ilman laatuun</a:t>
            </a:r>
            <a:r>
              <a:rPr lang="fi-FI" sz="1800" baseline="30000" dirty="0"/>
              <a:t>(1)</a:t>
            </a:r>
            <a:endParaRPr lang="fi-FI" sz="1800" kern="0" dirty="0">
              <a:latin typeface="+mj-lt"/>
            </a:endParaRP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Hieno sementti vaatii karkeaa sementtiä enemmän huokostinta</a:t>
            </a:r>
            <a:r>
              <a:rPr lang="fi-FI" sz="1800" baseline="30000" dirty="0"/>
              <a:t>(1)</a:t>
            </a:r>
            <a:endParaRPr lang="fi-FI" sz="1800" kern="0" dirty="0">
              <a:latin typeface="+mj-lt"/>
            </a:endParaRP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Myös erilaiset epäpuhtaudet voivat vähentää ilmamäärää</a:t>
            </a:r>
            <a:r>
              <a:rPr lang="fi-FI" sz="1800" baseline="30000" dirty="0"/>
              <a:t>(1)</a:t>
            </a:r>
            <a:r>
              <a:rPr lang="fi-FI" sz="1800" kern="0" dirty="0">
                <a:latin typeface="+mj-lt"/>
              </a:rPr>
              <a:t> (lentotuhkan jäännöshiili yms) – erityisesti mineraaliöljyn käyttö myllyssä on vastuutonta, suosi emulsiota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Alhainen lämpötila lisää ilmamäärää kasvattaen kuplakokoa</a:t>
            </a:r>
            <a:r>
              <a:rPr lang="fi-FI" sz="1800" baseline="30000" dirty="0"/>
              <a:t>(1)</a:t>
            </a:r>
            <a:endParaRPr lang="fi-FI" sz="1800" kern="0" dirty="0">
              <a:latin typeface="+mj-lt"/>
            </a:endParaRP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Ilman määrä ja laatu ovat riippuvaisia sideainevalinnasta, notkistimesta ja huokostimesta – yhdenkin vaihtaminen muuttaa systeemin käyttäytymistä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8 mm maksimiraekoon betonimassassa on kuutiossa enemmän pastaa kuin 16 mm maksimiraekoon betonissa – myös ilma-%:n pitää olla isompi saman huokosjaon saavuttamiseksi</a:t>
            </a:r>
          </a:p>
          <a:p>
            <a:pPr marL="457200" indent="-457200" eaLnBrk="0" fontAlgn="base" hangingPunct="0">
              <a:spcAft>
                <a:spcPct val="0"/>
              </a:spcAft>
            </a:pPr>
            <a:endParaRPr lang="fi-FI" sz="1800" kern="0" dirty="0">
              <a:latin typeface="+mj-lt"/>
            </a:endParaRPr>
          </a:p>
        </p:txBody>
      </p:sp>
      <p:sp>
        <p:nvSpPr>
          <p:cNvPr id="9" name="Tekstiruutu 3">
            <a:extLst>
              <a:ext uri="{FF2B5EF4-FFF2-40B4-BE49-F238E27FC236}">
                <a16:creationId xmlns:a16="http://schemas.microsoft.com/office/drawing/2014/main" id="{85BB1E5A-5DEA-46E3-AFD9-A8B6E707330A}"/>
              </a:ext>
            </a:extLst>
          </p:cNvPr>
          <p:cNvSpPr txBox="1"/>
          <p:nvPr/>
        </p:nvSpPr>
        <p:spPr>
          <a:xfrm>
            <a:off x="1536582" y="5722850"/>
            <a:ext cx="8496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fi-FI" sz="1050" dirty="0"/>
              <a:t>Lähde: </a:t>
            </a:r>
            <a:r>
              <a:rPr lang="fi-FI" sz="1050" dirty="0" err="1"/>
              <a:t>TkT</a:t>
            </a:r>
            <a:r>
              <a:rPr lang="fi-FI" sz="1050" dirty="0"/>
              <a:t> Anna Kronlöf, VTT Rakennus- ja yhdyskuntatekniikka, Mistä on pienet kuplat tehty?</a:t>
            </a:r>
          </a:p>
          <a:p>
            <a:pPr marL="228600" indent="-228600">
              <a:buAutoNum type="arabicParenBoth"/>
            </a:pPr>
            <a:r>
              <a:rPr lang="fi-FI" sz="1050" dirty="0"/>
              <a:t>Lähde: Prof. Jouni Punkki, Aalto-yliopisto, Betonitekniikka, Betonin ilmapitoisuuden hallinta, Betonin Kesäseminaari, Aulanko, 11.8.2017</a:t>
            </a:r>
          </a:p>
          <a:p>
            <a:pPr marL="228600" indent="-228600">
              <a:buAutoNum type="arabicParenBoth"/>
            </a:pPr>
            <a:endParaRPr lang="fi-FI" sz="1050" dirty="0"/>
          </a:p>
          <a:p>
            <a:pPr marL="228600" indent="-228600">
              <a:buAutoNum type="arabicParenBoth"/>
            </a:pPr>
            <a:endParaRPr lang="fi-FI" sz="105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A9E28CB-75AD-4501-B304-0A6EC88DE7A9}"/>
              </a:ext>
            </a:extLst>
          </p:cNvPr>
          <p:cNvSpPr txBox="1"/>
          <p:nvPr/>
        </p:nvSpPr>
        <p:spPr>
          <a:xfrm>
            <a:off x="9743728" y="0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50" dirty="0"/>
              <a:t>Laatija: Kai Salo</a:t>
            </a:r>
          </a:p>
        </p:txBody>
      </p:sp>
    </p:spTree>
    <p:extLst>
      <p:ext uri="{BB962C8B-B14F-4D97-AF65-F5344CB8AC3E}">
        <p14:creationId xmlns:p14="http://schemas.microsoft.com/office/powerpoint/2010/main" val="4194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9">
            <a:extLst>
              <a:ext uri="{FF2B5EF4-FFF2-40B4-BE49-F238E27FC236}">
                <a16:creationId xmlns:a16="http://schemas.microsoft.com/office/drawing/2014/main" id="{6DA8DE88-543E-4518-848C-FC0AB4D1F582}"/>
              </a:ext>
            </a:extLst>
          </p:cNvPr>
          <p:cNvSpPr txBox="1"/>
          <p:nvPr/>
        </p:nvSpPr>
        <p:spPr>
          <a:xfrm>
            <a:off x="9743728" y="0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50" dirty="0"/>
              <a:t>Laatija: Kai Salo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34BA732-4CB9-4D60-A78B-A2868AD51BA8}"/>
              </a:ext>
            </a:extLst>
          </p:cNvPr>
          <p:cNvSpPr txBox="1">
            <a:spLocks/>
          </p:cNvSpPr>
          <p:nvPr/>
        </p:nvSpPr>
        <p:spPr>
          <a:xfrm>
            <a:off x="457199" y="1600200"/>
            <a:ext cx="4735586" cy="4641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Samaa betonireseptiä käyttämällä ja huokostinmäärää kasvattamalla kasvaa ilmamäärä lisäten yleensä myös ominaispinta-alaa ja pienentäen huokosjakoa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b="1" kern="0" dirty="0">
                <a:latin typeface="+mj-lt"/>
              </a:rPr>
              <a:t>Yleensä noin 5,5 %:n ilmamäärä (muotissa) on mielekäs tavoite</a:t>
            </a:r>
            <a:r>
              <a:rPr lang="fi-FI" sz="1800" kern="0" dirty="0">
                <a:latin typeface="+mj-lt"/>
              </a:rPr>
              <a:t>, jolla hyvä huokosjakokin on mahdollista saavuttaa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Alle 4% ilmamäärä ei ole mielekäs edes hyvällä huokosjaolla ja yli 7% ilmamäärällä eri riskit kasvavat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Myös korkealujuusbetoni on pakkasenkestävää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Niinpä yli 7% ilmamäärä on vaikeasti hallittavissa ja syö jo lujuutta niin paljon, ettei tämä ole optimaalista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Jokainen prosentti ilmaa syö lujuutta n. 3-5%</a:t>
            </a:r>
          </a:p>
        </p:txBody>
      </p:sp>
      <p:pic>
        <p:nvPicPr>
          <p:cNvPr id="9" name="Kuva 3">
            <a:extLst>
              <a:ext uri="{FF2B5EF4-FFF2-40B4-BE49-F238E27FC236}">
                <a16:creationId xmlns:a16="http://schemas.microsoft.com/office/drawing/2014/main" id="{1D4E2095-65E4-4DA1-B5C5-2DEB4CD20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193" y="1910416"/>
            <a:ext cx="4366889" cy="2899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kstiruutu 5">
            <a:extLst>
              <a:ext uri="{FF2B5EF4-FFF2-40B4-BE49-F238E27FC236}">
                <a16:creationId xmlns:a16="http://schemas.microsoft.com/office/drawing/2014/main" id="{8B1314D1-BF2B-4D36-90F6-C3AE2A241818}"/>
              </a:ext>
            </a:extLst>
          </p:cNvPr>
          <p:cNvSpPr txBox="1"/>
          <p:nvPr/>
        </p:nvSpPr>
        <p:spPr>
          <a:xfrm>
            <a:off x="5667303" y="4879639"/>
            <a:ext cx="43668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Lähde: FM Jarkko Klami, VTT </a:t>
            </a:r>
            <a:r>
              <a:rPr lang="fi-FI" sz="1050" dirty="0" err="1"/>
              <a:t>Expert</a:t>
            </a:r>
            <a:r>
              <a:rPr lang="fi-FI" sz="1050" dirty="0"/>
              <a:t> Services Oy, Ilma betonissa, </a:t>
            </a:r>
            <a:r>
              <a:rPr lang="fi-FI" sz="1050" dirty="0" err="1"/>
              <a:t>Betonitutki-musseminaari</a:t>
            </a:r>
            <a:r>
              <a:rPr lang="fi-FI" sz="1050" dirty="0"/>
              <a:t> 2017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036003-AD91-4FB8-8DFE-E170C757F795}"/>
              </a:ext>
            </a:extLst>
          </p:cNvPr>
          <p:cNvSpPr/>
          <p:nvPr/>
        </p:nvSpPr>
        <p:spPr>
          <a:xfrm>
            <a:off x="2975081" y="366911"/>
            <a:ext cx="6972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cap="all" dirty="0">
                <a:latin typeface="+mj-lt"/>
              </a:rPr>
              <a:t>Huomioitavaa (ilman laadusta)</a:t>
            </a:r>
            <a:endParaRPr lang="en-US" sz="3600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17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9">
            <a:extLst>
              <a:ext uri="{FF2B5EF4-FFF2-40B4-BE49-F238E27FC236}">
                <a16:creationId xmlns:a16="http://schemas.microsoft.com/office/drawing/2014/main" id="{6DA8DE88-543E-4518-848C-FC0AB4D1F582}"/>
              </a:ext>
            </a:extLst>
          </p:cNvPr>
          <p:cNvSpPr txBox="1"/>
          <p:nvPr/>
        </p:nvSpPr>
        <p:spPr>
          <a:xfrm>
            <a:off x="9743728" y="0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50" dirty="0"/>
              <a:t>Laatija: Kai Salo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AB6C05-99E6-4EED-96FF-600BA2FC978E}"/>
              </a:ext>
            </a:extLst>
          </p:cNvPr>
          <p:cNvSpPr/>
          <p:nvPr/>
        </p:nvSpPr>
        <p:spPr>
          <a:xfrm>
            <a:off x="2975081" y="366911"/>
            <a:ext cx="6972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cap="all" dirty="0">
                <a:latin typeface="+mj-lt"/>
              </a:rPr>
              <a:t>Huomioitavaa (ilman laadusta)</a:t>
            </a:r>
            <a:endParaRPr lang="en-US" sz="3600" cap="all" dirty="0">
              <a:latin typeface="+mj-lt"/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9B91CA0-63BC-4EB8-8316-C2B468E5E44C}"/>
              </a:ext>
            </a:extLst>
          </p:cNvPr>
          <p:cNvSpPr txBox="1">
            <a:spLocks/>
          </p:cNvSpPr>
          <p:nvPr/>
        </p:nvSpPr>
        <p:spPr>
          <a:xfrm>
            <a:off x="692092" y="1126237"/>
            <a:ext cx="5638800" cy="4525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Lyhyt sekoitusaika tehtaalla saattaa jättää isoilla huokostinannostuksilla ison potentiaalin muodostaa ilmaa autossa sekoitettaessa ja betonia käsiteltäessä (pumppaus, valu)</a:t>
            </a:r>
            <a:r>
              <a:rPr lang="fi-FI" sz="1800" kern="0" baseline="30000" dirty="0">
                <a:latin typeface="+mj-lt"/>
              </a:rPr>
              <a:t>(1)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b="1" kern="0" dirty="0">
                <a:latin typeface="+mj-lt"/>
              </a:rPr>
              <a:t>Riski ilmamäärän nousemiseen on isompi notkeimmilla massoilla</a:t>
            </a:r>
            <a:r>
              <a:rPr lang="fi-FI" sz="1800" kern="0" baseline="30000" dirty="0"/>
              <a:t>(1)</a:t>
            </a:r>
            <a:endParaRPr lang="fi-FI" sz="1800" kern="0" dirty="0">
              <a:latin typeface="+mj-lt"/>
            </a:endParaRP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Mitä isompia ilmamääriä käytetään sitä isompia voivat vaihtelutkin olla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Hyvin pitkillä työstöajoilla on oltava selvillä ilmamäärän muutoksista aina loppusijoitukseen asti (valvonta)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Notkistin sisältää vaahdonestoa, jonka yhteensopivuus huokostimen kanssa on tärkeää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Investointi hyvään notkistimen sekoittimeen tehtaalla vähentää vaihtelua (homogeeninen vaahdonesto)</a:t>
            </a:r>
          </a:p>
          <a:p>
            <a:pPr marL="457200" indent="-457200" eaLnBrk="0" fontAlgn="base" hangingPunct="0">
              <a:spcAft>
                <a:spcPct val="0"/>
              </a:spcAft>
            </a:pPr>
            <a:r>
              <a:rPr lang="fi-FI" sz="1800" kern="0" dirty="0">
                <a:latin typeface="+mj-lt"/>
              </a:rPr>
              <a:t>Huokostimen laimentaminen lisää annostelutarkkuutta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FBBB359-5259-4BD3-8CE2-4D8686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96" y="1126237"/>
            <a:ext cx="3764889" cy="4811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iruutu 7">
            <a:extLst>
              <a:ext uri="{FF2B5EF4-FFF2-40B4-BE49-F238E27FC236}">
                <a16:creationId xmlns:a16="http://schemas.microsoft.com/office/drawing/2014/main" id="{E0666F0F-7CF9-4E90-86AB-33BA54998D9B}"/>
              </a:ext>
            </a:extLst>
          </p:cNvPr>
          <p:cNvSpPr txBox="1"/>
          <p:nvPr/>
        </p:nvSpPr>
        <p:spPr>
          <a:xfrm>
            <a:off x="692092" y="6051160"/>
            <a:ext cx="7278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aseline="30000" dirty="0"/>
              <a:t>(1)</a:t>
            </a:r>
            <a:r>
              <a:rPr lang="fi-FI" sz="1050" dirty="0"/>
              <a:t> Lähde ja kuvien lähde: Prof. Jouni Punkki, Aalto-yliopisto, Betonitekniikka, </a:t>
            </a:r>
            <a:r>
              <a:rPr lang="fi-FI" sz="1050" dirty="0" err="1"/>
              <a:t>Robust</a:t>
            </a:r>
            <a:r>
              <a:rPr lang="fi-FI" sz="1050" dirty="0"/>
              <a:t> Air -tutkimuksen tuloksia, 2017</a:t>
            </a:r>
          </a:p>
          <a:p>
            <a:pPr marL="228600" indent="-228600">
              <a:buAutoNum type="arabicParenBoth"/>
            </a:pP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287887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9">
            <a:extLst>
              <a:ext uri="{FF2B5EF4-FFF2-40B4-BE49-F238E27FC236}">
                <a16:creationId xmlns:a16="http://schemas.microsoft.com/office/drawing/2014/main" id="{6DA8DE88-543E-4518-848C-FC0AB4D1F582}"/>
              </a:ext>
            </a:extLst>
          </p:cNvPr>
          <p:cNvSpPr txBox="1"/>
          <p:nvPr/>
        </p:nvSpPr>
        <p:spPr>
          <a:xfrm>
            <a:off x="9743728" y="0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50" dirty="0"/>
              <a:t>Laatija: Kai Salo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5841F4-7816-40BF-A96A-E38A17600D32}"/>
              </a:ext>
            </a:extLst>
          </p:cNvPr>
          <p:cNvSpPr txBox="1">
            <a:spLocks/>
          </p:cNvSpPr>
          <p:nvPr/>
        </p:nvSpPr>
        <p:spPr>
          <a:xfrm>
            <a:off x="1145096" y="1264641"/>
            <a:ext cx="8728745" cy="4525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fi-FI" sz="1800" kern="0" dirty="0">
                <a:latin typeface="+mj-lt"/>
              </a:rPr>
              <a:t>Ilmaa tulee hyvin pienellä huokostinannoksella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>
                <a:latin typeface="+mj-lt"/>
              </a:rPr>
              <a:t>Onhan notkistin (vaahdonesto) tasalaatuista ja sekoitin toimii. (Eihän notkistin haise ja kasva jotain?)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>
                <a:latin typeface="+mj-lt"/>
              </a:rPr>
              <a:t>Lisää &lt;0,1 mm kiviainesta (mieluiten murskattua), lisää (hienoa) sementtiä, vältä kiviaineksen 1-2 mm kyömyä, vähennä vettä, tee jäykempää, sekoita kauemmin (kuplien jauhautuminen vähentää ilma-%:a)</a:t>
            </a:r>
          </a:p>
          <a:p>
            <a:pPr marL="457200" indent="-457200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fi-FI" sz="1800" kern="0" dirty="0">
                <a:latin typeface="+mj-lt"/>
              </a:rPr>
              <a:t>Ilmamäärä vaihtelee jo myllyllä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/>
              <a:t>Onhan notkistin (vaahdonesto) tasalaatuista ja sekoitin toimii. (Eihän notkistin haise ja kasva jotain?)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/>
              <a:t>Vakioi sekoitusaika ja lisäveden ajankohta sekä optimoi määrä alhaiseksi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/>
              <a:t>Laimenna huokostin riittävästi annostelun helpottamiseksi, huolehdi sekoituksesta !!!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/>
              <a:t>Vakioi mahdollisuuksien mukaan: notkeus, lämpötila, kiviaines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/>
              <a:t>Älä käytä mineraaliöljyä myllyn rasvaamiseen – eihän jostain tule epäpuhtauksia </a:t>
            </a:r>
            <a:endParaRPr lang="fi-FI" sz="1800" kern="0" dirty="0">
              <a:latin typeface="+mj-lt"/>
            </a:endParaRPr>
          </a:p>
          <a:p>
            <a:pPr marL="457200" indent="-457200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fi-FI" sz="1800" kern="0" dirty="0">
                <a:latin typeface="+mj-lt"/>
              </a:rPr>
              <a:t>Ilmamäärä kasvaa työmaalla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/>
              <a:t>Sekoita myllyssä mahdollisimman pitkään ja aseta ilmamäärätavoite alarajalle myllyllä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/>
              <a:t>Minimoi sekoitus kuljetuksen aikana ja varmista ettei pumppulinja vuoda ilmaa massan sekaan 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/>
              <a:t>Jos mikään ei auta: Tee betoni jäykempänä ja lisää notkistinta työmaalla, mutta ennakkotestaa</a:t>
            </a:r>
            <a:endParaRPr lang="fi-FI" sz="1800" kern="0" dirty="0">
              <a:latin typeface="+mj-lt"/>
            </a:endParaRPr>
          </a:p>
          <a:p>
            <a:pPr marL="457200" indent="-457200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fi-FI" sz="1800" kern="0" dirty="0">
                <a:latin typeface="+mj-lt"/>
              </a:rPr>
              <a:t>Betonin huokosjako on huono</a:t>
            </a:r>
            <a:r>
              <a:rPr lang="fi-FI" sz="1800" kern="0" dirty="0"/>
              <a:t> 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/>
              <a:t>Katso kohdan 1. toimenpiteet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>
                <a:latin typeface="+mj-lt"/>
              </a:rPr>
              <a:t>Nosta lujuutta, jos nostat ilmamäärää – valvo, ettei ilmamäärä nouse liian korkeaksi muotissa</a:t>
            </a:r>
          </a:p>
          <a:p>
            <a:pPr marL="857250" lvl="1" indent="-457200" eaLnBrk="0" fontAlgn="base" hangingPunct="0">
              <a:spcAft>
                <a:spcPct val="0"/>
              </a:spcAft>
            </a:pPr>
            <a:r>
              <a:rPr lang="fi-FI" sz="1400" kern="0" dirty="0">
                <a:latin typeface="+mj-lt"/>
              </a:rPr>
              <a:t>Lisäveden käytöllä jo koko muodostuneelle kuplamäärälle annetaan lisätilaa ja kaikkien kuplien koko kasvaa, siksi lisävettä kannattaa annostella nopeasti ja rajallinen määrä </a:t>
            </a:r>
            <a:endParaRPr lang="fi-FI" sz="1800" kern="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415CE-05CC-487D-A455-B800682256A1}"/>
              </a:ext>
            </a:extLst>
          </p:cNvPr>
          <p:cNvSpPr/>
          <p:nvPr/>
        </p:nvSpPr>
        <p:spPr>
          <a:xfrm>
            <a:off x="2975081" y="366911"/>
            <a:ext cx="5227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cap="all" dirty="0">
                <a:latin typeface="+mj-lt"/>
              </a:rPr>
              <a:t>HUOKOSTAMISEN PULMAT</a:t>
            </a:r>
            <a:endParaRPr lang="en-US" sz="3600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6234893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704A6FFB-802A-40FE-9470-6D106D7364F0}" vid="{085B2386-0269-4D38-8020-E68D0BC64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1116</Words>
  <Application>Microsoft Office PowerPoint</Application>
  <PresentationFormat>Laajakuva</PresentationFormat>
  <Paragraphs>115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Times</vt:lpstr>
      <vt:lpstr>Tw Cen MT</vt:lpstr>
      <vt:lpstr>Pisara</vt:lpstr>
      <vt:lpstr>BETONIN HUOKOSTAMINEN - on prosessi  16.3.2021 Kai Salo</vt:lpstr>
      <vt:lpstr>       FINCAA        EFCA</vt:lpstr>
      <vt:lpstr>EN 934-2 STANDARDIN MUKAINEN LISÄAINEIDEN JAOTTELU</vt:lpstr>
      <vt:lpstr>HUOKOSTAVAT lisäaineet</vt:lpstr>
      <vt:lpstr>HUOKOSTIMEN TOIMINTA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Kosomaa, Satu</dc:creator>
  <cp:lastModifiedBy>KAI SALO</cp:lastModifiedBy>
  <cp:revision>45</cp:revision>
  <dcterms:created xsi:type="dcterms:W3CDTF">2019-09-09T08:35:50Z</dcterms:created>
  <dcterms:modified xsi:type="dcterms:W3CDTF">2021-03-18T12:58:57Z</dcterms:modified>
</cp:coreProperties>
</file>